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30" r:id="rId2"/>
    <p:sldId id="256" r:id="rId3"/>
    <p:sldId id="257" r:id="rId4"/>
    <p:sldId id="258" r:id="rId5"/>
    <p:sldId id="331" r:id="rId6"/>
    <p:sldId id="259" r:id="rId7"/>
    <p:sldId id="260" r:id="rId8"/>
    <p:sldId id="329" r:id="rId9"/>
    <p:sldId id="321" r:id="rId10"/>
    <p:sldId id="261" r:id="rId11"/>
    <p:sldId id="322" r:id="rId12"/>
    <p:sldId id="315" r:id="rId13"/>
    <p:sldId id="262" r:id="rId14"/>
    <p:sldId id="263" r:id="rId15"/>
    <p:sldId id="318" r:id="rId16"/>
    <p:sldId id="320" r:id="rId17"/>
    <p:sldId id="328" r:id="rId18"/>
    <p:sldId id="335" r:id="rId19"/>
    <p:sldId id="341" r:id="rId20"/>
    <p:sldId id="336" r:id="rId21"/>
    <p:sldId id="342" r:id="rId22"/>
    <p:sldId id="338" r:id="rId23"/>
    <p:sldId id="337" r:id="rId24"/>
    <p:sldId id="339" r:id="rId25"/>
    <p:sldId id="319" r:id="rId26"/>
    <p:sldId id="340" r:id="rId27"/>
    <p:sldId id="288" r:id="rId28"/>
    <p:sldId id="317" r:id="rId29"/>
    <p:sldId id="326" r:id="rId30"/>
    <p:sldId id="332" r:id="rId31"/>
    <p:sldId id="327" r:id="rId32"/>
    <p:sldId id="333" r:id="rId33"/>
    <p:sldId id="324" r:id="rId34"/>
    <p:sldId id="323" r:id="rId35"/>
    <p:sldId id="334" r:id="rId36"/>
    <p:sldId id="32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ABD87A5-7973-7F4E-9442-FFBE8295177E}">
          <p14:sldIdLst>
            <p14:sldId id="330"/>
            <p14:sldId id="256"/>
            <p14:sldId id="257"/>
            <p14:sldId id="258"/>
            <p14:sldId id="331"/>
            <p14:sldId id="259"/>
            <p14:sldId id="260"/>
            <p14:sldId id="329"/>
            <p14:sldId id="321"/>
            <p14:sldId id="261"/>
            <p14:sldId id="322"/>
            <p14:sldId id="315"/>
            <p14:sldId id="262"/>
            <p14:sldId id="263"/>
            <p14:sldId id="318"/>
            <p14:sldId id="320"/>
            <p14:sldId id="328"/>
            <p14:sldId id="335"/>
            <p14:sldId id="341"/>
            <p14:sldId id="336"/>
            <p14:sldId id="342"/>
            <p14:sldId id="338"/>
            <p14:sldId id="337"/>
            <p14:sldId id="339"/>
            <p14:sldId id="319"/>
            <p14:sldId id="340"/>
            <p14:sldId id="288"/>
            <p14:sldId id="317"/>
            <p14:sldId id="326"/>
            <p14:sldId id="332"/>
            <p14:sldId id="327"/>
            <p14:sldId id="333"/>
            <p14:sldId id="324"/>
            <p14:sldId id="323"/>
            <p14:sldId id="334"/>
            <p14:sldId id="32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55562-B755-8042-B99E-AD0DE36D26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79AB72-0FD0-6842-9774-73A36B19C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7AC834-79AC-F34B-8050-796DF3C1B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04BACC-AA2B-2542-A361-3C2C6AE08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5374A-17CA-0D4D-A7CF-AA04775F1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11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F60FC-F3A0-B849-A1CE-603DFED9C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72FA9A-BCA4-744B-AB56-786E74E5E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175A1-F710-C84B-AD5D-679212BD9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5B164-A754-3F49-A9E9-DF1C7EB11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C9D44-868B-6E4B-B4F4-B312B0A81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529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496880-ADAD-E946-AD67-D6460276B7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780CBF-6FA5-FF4C-8F03-AE7C2BD7A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03AC8-37DB-AF42-993C-C7F3AABC3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B7450-5699-434D-BBC1-21D5A5328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3F59A-13AD-9042-B03C-C37EBAF5E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37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7412E-2002-A645-BD1D-652B8042C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A0E33-08CC-AA46-AAFD-F00F3EC24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00DD4-FFFD-5849-A372-3B557557B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42E02-8A25-B44F-85E6-D4A09EB0F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277BF-608B-B346-9D54-90B90BC10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92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D6B6C-5DA6-7943-A417-5C7AFE932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E15E7-D1F7-F04B-94DC-EE645E2FB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1F9FDC-0C43-694A-8565-0F1DD3EB4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9A845-BEF9-F64F-A74F-613A5E1EE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E2DF9-3D08-C940-BDB5-32B6702DF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44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6AE37-8495-DA43-8565-76484A2B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FF8AB-5169-D347-94CC-00B3A1EC4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4728A-7294-1848-8126-747F1FFE3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55096E-9FAA-5F4A-BD3C-70C8AA854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002884-46C0-8E4D-A12D-2F8B0A79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C3B3BC-E538-B048-8440-A82CE8A63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0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A74E7-BC80-1349-98FE-41E4B57F9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2A57A7-D673-8B47-83DD-39DD5713A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AAB9E4-C23B-644B-952F-6D015B97CD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F61FF5-C9F8-C543-903B-EAA82C8C22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637E46-F386-2042-94B0-716FAACBC8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1950EB-A782-9E41-B0B2-A4212A620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D130EA-C3BC-4949-A5E1-B7A7EABBC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A46E4D-9A09-D24E-AA7E-0CFDF8A2A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843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66DED-FF9E-DD49-A038-B9169AE97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7" y="365125"/>
            <a:ext cx="12124623" cy="5737292"/>
          </a:xfrm>
        </p:spPr>
        <p:txBody>
          <a:bodyPr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D139A3-B93C-A540-BF31-BE6FED214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04FAE6-93A0-7F43-BDDF-9F852749D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1BF946-719F-0941-9956-78F33D57C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46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365CEC-E857-B64B-B671-3D24026F1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71D6D1-1E53-5046-8095-270777969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CF3F81-6DFA-E345-81F0-ADF5196AC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32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AD4A9-5C2E-B545-9886-DB79B18BB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D53A4-29DA-7A44-8403-3F2CB19A5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0E246F-1552-004B-874F-634F17B4A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CBE96-E754-6C46-948B-19BA5E69F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45A788-C096-7342-BF1B-56EA8B519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57D6E-91C6-4846-ABD4-9175CF400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046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9F24-CBC8-1843-8812-FF3B12056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ED9921-1EDD-E04F-ADC3-639073E3B0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06145E-7187-1642-88E3-C20DE0453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0A2F26-FC26-8847-AE82-00875E485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BA2FF-BE8C-3F40-839D-3FE04A898720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99A29-FD94-3D41-9182-D9701DABD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6B044F-54CC-AE4E-9AB8-AC2EDA96F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86F95-96D4-9C41-A047-0FFD2AADD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31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3CCD3C-CA6D-2D4A-8812-6B517272B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95FA78-743C-DD4E-BF0B-0807CA64D6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E45D8-1AD9-524E-84ED-0D5586CBF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  <a:latin typeface="Century Gothic" panose="020B0502020202020204" pitchFamily="34" charset="0"/>
              </a:defRPr>
            </a:lvl1pPr>
          </a:lstStyle>
          <a:p>
            <a:fld id="{4DBBA2FF-BE8C-3F40-839D-3FE04A898720}" type="datetimeFigureOut">
              <a:rPr lang="en-US" smtClean="0"/>
              <a:pPr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B6B91-6531-EE43-904E-89F3D5FD8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Century Gothic" panose="020B0502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B5817-4378-7D4D-955E-06042B7C5A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FFFFF"/>
                </a:solidFill>
                <a:latin typeface="Century Gothic" panose="020B0502020202020204" pitchFamily="34" charset="0"/>
              </a:defRPr>
            </a:lvl1pPr>
          </a:lstStyle>
          <a:p>
            <a:fld id="{C3A86F95-96D4-9C41-A047-0FFD2AADD3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706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B3BC6-6B05-3444-BA0C-B71AD5FDA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15712"/>
            <a:ext cx="12124623" cy="5737292"/>
          </a:xfrm>
        </p:spPr>
        <p:txBody>
          <a:bodyPr/>
          <a:lstStyle/>
          <a:p>
            <a:r>
              <a:rPr lang="en-US" dirty="0" err="1"/>
              <a:t>SwiftFest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RAY-20-OFF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864618-3B6F-814F-ADA5-7C4431992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304" y="702552"/>
            <a:ext cx="2040647" cy="204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602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0055D-9E26-824F-B66D-F293DFF17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93FF0B-7273-B04B-9D51-4991F6211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1290" y="-136864"/>
            <a:ext cx="12538388" cy="872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079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5DFB94A-2A09-074E-B528-315BA71E3758}"/>
              </a:ext>
            </a:extLst>
          </p:cNvPr>
          <p:cNvSpPr/>
          <p:nvPr/>
        </p:nvSpPr>
        <p:spPr>
          <a:xfrm>
            <a:off x="4792929" y="2600562"/>
            <a:ext cx="2057400" cy="1471612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RCTBridge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C23F6F-216D-6E4B-B1D5-371010CBD936}"/>
              </a:ext>
            </a:extLst>
          </p:cNvPr>
          <p:cNvGrpSpPr/>
          <p:nvPr/>
        </p:nvGrpSpPr>
        <p:grpSpPr>
          <a:xfrm>
            <a:off x="2257558" y="2600561"/>
            <a:ext cx="1885950" cy="1471612"/>
            <a:chOff x="1281113" y="2748729"/>
            <a:chExt cx="1885950" cy="1471612"/>
          </a:xfrm>
          <a:solidFill>
            <a:srgbClr val="FFFFFF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9572617-DEF0-E64C-9CB9-F93C4A749C3B}"/>
                </a:ext>
              </a:extLst>
            </p:cNvPr>
            <p:cNvSpPr/>
            <p:nvPr/>
          </p:nvSpPr>
          <p:spPr>
            <a:xfrm>
              <a:off x="1281113" y="2748729"/>
              <a:ext cx="1885950" cy="147161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JavascriptCore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6DF1E45-BB3D-EC4C-834D-53FD7DB03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6979" y="2771244"/>
              <a:ext cx="1174218" cy="1174218"/>
            </a:xfrm>
            <a:prstGeom prst="rect">
              <a:avLst/>
            </a:prstGeom>
            <a:grpFill/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0453A5A-F337-E540-9A86-E2AB963C3D2A}"/>
              </a:ext>
            </a:extLst>
          </p:cNvPr>
          <p:cNvSpPr/>
          <p:nvPr/>
        </p:nvSpPr>
        <p:spPr>
          <a:xfrm>
            <a:off x="4792929" y="5084943"/>
            <a:ext cx="2057400" cy="10318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RCTBridgeModule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98B985-ABEA-314A-8A4E-A97CAEA15FC7}"/>
              </a:ext>
            </a:extLst>
          </p:cNvPr>
          <p:cNvSpPr/>
          <p:nvPr/>
        </p:nvSpPr>
        <p:spPr>
          <a:xfrm>
            <a:off x="7824788" y="1576629"/>
            <a:ext cx="2057400" cy="10318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RCTEventEmitter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48E6B3-4D83-4944-AC3D-C59BEB8E9C90}"/>
              </a:ext>
            </a:extLst>
          </p:cNvPr>
          <p:cNvSpPr/>
          <p:nvPr/>
        </p:nvSpPr>
        <p:spPr>
          <a:xfrm>
            <a:off x="4816342" y="792140"/>
            <a:ext cx="2057400" cy="1031875"/>
          </a:xfrm>
          <a:prstGeom prst="rect">
            <a:avLst/>
          </a:prstGeom>
          <a:solidFill>
            <a:srgbClr val="FFFFFF"/>
          </a:solid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RCTRootView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C981C50-BC6B-8645-A103-DA54C3279133}"/>
              </a:ext>
            </a:extLst>
          </p:cNvPr>
          <p:cNvCxnSpPr>
            <a:cxnSpLocks/>
            <a:stCxn id="5" idx="3"/>
            <a:endCxn id="3" idx="1"/>
          </p:cNvCxnSpPr>
          <p:nvPr/>
        </p:nvCxnSpPr>
        <p:spPr>
          <a:xfrm>
            <a:off x="4143508" y="3336367"/>
            <a:ext cx="649421" cy="1"/>
          </a:xfrm>
          <a:prstGeom prst="straightConnector1">
            <a:avLst/>
          </a:prstGeom>
          <a:ln w="76200">
            <a:solidFill>
              <a:srgbClr val="FFFF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ED46B6-2A7A-9F45-920A-132F29E15334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V="1">
            <a:off x="5821629" y="1824015"/>
            <a:ext cx="23413" cy="776547"/>
          </a:xfrm>
          <a:prstGeom prst="straightConnector1">
            <a:avLst/>
          </a:prstGeom>
          <a:ln w="76200">
            <a:solidFill>
              <a:srgbClr val="FFFF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BD62EED-FBD2-4F4C-A1AB-CB24EBDB491D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5821629" y="4072174"/>
            <a:ext cx="0" cy="1012769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54993F-090F-F443-906C-BC9F71E7A8BA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 flipV="1">
            <a:off x="6850329" y="2092567"/>
            <a:ext cx="974459" cy="124380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E6131F9-0CDE-9041-8ED7-AD0F43FF2BCF}"/>
              </a:ext>
            </a:extLst>
          </p:cNvPr>
          <p:cNvSpPr/>
          <p:nvPr/>
        </p:nvSpPr>
        <p:spPr>
          <a:xfrm>
            <a:off x="7824788" y="4378501"/>
            <a:ext cx="2057400" cy="10318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RCTViewManager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D8982C-61C2-B04B-B960-BB21D4077019}"/>
              </a:ext>
            </a:extLst>
          </p:cNvPr>
          <p:cNvCxnSpPr>
            <a:cxnSpLocks/>
            <a:stCxn id="3" idx="3"/>
            <a:endCxn id="14" idx="1"/>
          </p:cNvCxnSpPr>
          <p:nvPr/>
        </p:nvCxnSpPr>
        <p:spPr>
          <a:xfrm>
            <a:off x="6850329" y="3336368"/>
            <a:ext cx="974459" cy="155807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4388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A83CB28-A198-A749-AF73-8F2555B8D7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245536-3C73-FA40-9232-7B833E5FA3CC}"/>
              </a:ext>
            </a:extLst>
          </p:cNvPr>
          <p:cNvSpPr/>
          <p:nvPr/>
        </p:nvSpPr>
        <p:spPr>
          <a:xfrm>
            <a:off x="398204" y="188067"/>
            <a:ext cx="12064181" cy="9479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38D5D"/>
                </a:solidFill>
                <a:latin typeface="Menlo" panose="020B0609030804020204" pitchFamily="49" charset="0"/>
              </a:rPr>
              <a:t>#import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&lt;React/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RCTViewManager.h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&gt;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38D5D"/>
                </a:solidFill>
                <a:latin typeface="Menlo" panose="020B0609030804020204" pitchFamily="49" charset="0"/>
              </a:rPr>
              <a:t>#import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&lt;React/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RCTEventEmitter.h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&gt;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38D5D"/>
                </a:solidFill>
                <a:latin typeface="Menlo" panose="020B0609030804020204" pitchFamily="49" charset="0"/>
              </a:rPr>
              <a:t>#import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&lt;React/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RCTBridgeModule.h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&gt;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@interface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RCT_EXTERN_MODULE(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RNSBoston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RCTEventEmitter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RCT_EXTERN_METHOD(demo:(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NSString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*)message success:(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)success reject:(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)reject);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RCT_EXTERN_METHOD(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delayedSend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NSString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*)message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ms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NSInteger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ms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@end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@interface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RCT_EXTERN_MODULE(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RNSBostonBasicViewManager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@end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@interface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RCT_EXTERN_MODULE(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RNSBostonViewManager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RCT_EXTERN_METHOD(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takePicture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)resolve reject:(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)reject);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RCT_EXPORT_VIEW_PROPERTY(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onStart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RCTBubblingEventBlock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RCT_EXPORT_VIEW_PROPERTY(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cameraFront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@end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691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753A5886-1CAD-2848-9BAA-E1F8B6B81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240D8D1-B1F1-C948-B18D-8B43EF747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8" y="365125"/>
            <a:ext cx="6430700" cy="5737292"/>
          </a:xfrm>
        </p:spPr>
        <p:txBody>
          <a:bodyPr/>
          <a:lstStyle/>
          <a:p>
            <a:r>
              <a:rPr lang="en-US" dirty="0" err="1"/>
              <a:t>Xcode</a:t>
            </a:r>
            <a:r>
              <a:rPr lang="en-US" dirty="0"/>
              <a:t> 9</a:t>
            </a:r>
            <a:br>
              <a:rPr lang="en-US" dirty="0"/>
            </a:br>
            <a:r>
              <a:rPr lang="en-US" dirty="0"/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3295323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610FE-CBA9-C841-83F6-1BB219FCF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65125"/>
            <a:ext cx="12191998" cy="5737292"/>
          </a:xfrm>
        </p:spPr>
        <p:txBody>
          <a:bodyPr/>
          <a:lstStyle/>
          <a:p>
            <a:r>
              <a:rPr lang="en-US" dirty="0"/>
              <a:t>react-native-swift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D72BE38-8024-3C4F-A516-14724D7D4607}"/>
              </a:ext>
            </a:extLst>
          </p:cNvPr>
          <p:cNvSpPr txBox="1">
            <a:spLocks/>
          </p:cNvSpPr>
          <p:nvPr/>
        </p:nvSpPr>
        <p:spPr>
          <a:xfrm>
            <a:off x="0" y="3745148"/>
            <a:ext cx="12191999" cy="2587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rgbClr val="FFFFFF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1762940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610FE-CBA9-C841-83F6-1BB219FCF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770" y="365125"/>
            <a:ext cx="11112230" cy="573729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react-native-swift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dirty="0"/>
              <a:t>react-native-swift-bridge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D72BE38-8024-3C4F-A516-14724D7D4607}"/>
              </a:ext>
            </a:extLst>
          </p:cNvPr>
          <p:cNvSpPr txBox="1">
            <a:spLocks/>
          </p:cNvSpPr>
          <p:nvPr/>
        </p:nvSpPr>
        <p:spPr>
          <a:xfrm>
            <a:off x="0" y="3745148"/>
            <a:ext cx="12191999" cy="2587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rgbClr val="FFFFFF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604291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610FE-CBA9-C841-83F6-1BB219FCF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9770" y="365125"/>
            <a:ext cx="11112230" cy="510182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react-native-swift</a:t>
            </a:r>
            <a:br>
              <a:rPr lang="en-US" dirty="0">
                <a:solidFill>
                  <a:schemeClr val="bg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react-native-swift-bridge</a:t>
            </a:r>
            <a:br>
              <a:rPr lang="en-US" dirty="0"/>
            </a:br>
            <a:r>
              <a:rPr lang="en-US" dirty="0"/>
              <a:t>react-native-swift-cli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D72BE38-8024-3C4F-A516-14724D7D4607}"/>
              </a:ext>
            </a:extLst>
          </p:cNvPr>
          <p:cNvSpPr txBox="1">
            <a:spLocks/>
          </p:cNvSpPr>
          <p:nvPr/>
        </p:nvSpPr>
        <p:spPr>
          <a:xfrm>
            <a:off x="0" y="3745148"/>
            <a:ext cx="12191999" cy="2587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kern="1200">
                <a:solidFill>
                  <a:srgbClr val="FFFFFF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2003290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DA69F-0540-584D-9113-59F623E7E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75" y="365125"/>
            <a:ext cx="11919626" cy="5737292"/>
          </a:xfrm>
        </p:spPr>
        <p:txBody>
          <a:bodyPr anchor="t">
            <a:normAutofit fontScale="90000"/>
          </a:bodyPr>
          <a:lstStyle/>
          <a:p>
            <a:pPr algn="l">
              <a:lnSpc>
                <a:spcPct val="140000"/>
              </a:lnSpc>
              <a:spcBef>
                <a:spcPts val="2400"/>
              </a:spcBef>
            </a:pPr>
            <a:r>
              <a:rPr lang="en-US" sz="4400" dirty="0"/>
              <a:t>&gt; yarn global add react-native-swift-cli</a:t>
            </a:r>
            <a:br>
              <a:rPr lang="en-US" sz="4400" dirty="0"/>
            </a:br>
            <a:r>
              <a:rPr lang="en-US" sz="4400" dirty="0"/>
              <a:t>&gt; react-native-swift  </a:t>
            </a:r>
            <a:r>
              <a:rPr lang="en-US" sz="4400" dirty="0" err="1"/>
              <a:t>init</a:t>
            </a:r>
            <a:r>
              <a:rPr lang="en-US" sz="4400" dirty="0"/>
              <a:t> &lt;</a:t>
            </a:r>
            <a:r>
              <a:rPr lang="en-US" sz="4400" dirty="0" err="1"/>
              <a:t>mymodule</a:t>
            </a:r>
            <a:r>
              <a:rPr lang="en-US" sz="4400" dirty="0"/>
              <a:t>&gt;</a:t>
            </a:r>
            <a:br>
              <a:rPr lang="en-US" sz="4400" dirty="0"/>
            </a:br>
            <a:r>
              <a:rPr lang="en-US" sz="4400" dirty="0"/>
              <a:t>&gt; </a:t>
            </a:r>
            <a:r>
              <a:rPr lang="en-US" sz="4400" dirty="0" err="1"/>
              <a:t>rns</a:t>
            </a:r>
            <a:r>
              <a:rPr lang="en-US" sz="4400" dirty="0"/>
              <a:t> </a:t>
            </a:r>
            <a:r>
              <a:rPr lang="en-US" sz="4400" dirty="0" err="1"/>
              <a:t>makeapp</a:t>
            </a:r>
            <a:r>
              <a:rPr lang="en-US" sz="4400" dirty="0"/>
              <a:t> &lt;</a:t>
            </a:r>
            <a:r>
              <a:rPr lang="en-US" sz="4400" dirty="0" err="1"/>
              <a:t>appname</a:t>
            </a:r>
            <a:r>
              <a:rPr lang="en-US" sz="4400" dirty="0"/>
              <a:t>&gt; &lt;</a:t>
            </a:r>
            <a:r>
              <a:rPr lang="en-US" sz="4400" dirty="0" err="1"/>
              <a:t>mymodule</a:t>
            </a:r>
            <a:r>
              <a:rPr lang="en-US" sz="4400" dirty="0"/>
              <a:t>&gt;</a:t>
            </a:r>
            <a:br>
              <a:rPr lang="en-US" sz="4400" dirty="0"/>
            </a:br>
            <a:r>
              <a:rPr lang="en-US" sz="4400" dirty="0"/>
              <a:t>&gt; cd &lt;</a:t>
            </a:r>
            <a:r>
              <a:rPr lang="en-US" sz="4400" dirty="0" err="1"/>
              <a:t>mymodule</a:t>
            </a:r>
            <a:r>
              <a:rPr lang="en-US" sz="4400" dirty="0"/>
              <a:t>&gt;</a:t>
            </a:r>
            <a:br>
              <a:rPr lang="en-US" sz="4400" dirty="0"/>
            </a:br>
            <a:r>
              <a:rPr lang="en-US" sz="4400" dirty="0"/>
              <a:t>&gt; code .</a:t>
            </a:r>
            <a:br>
              <a:rPr lang="en-US" sz="4400" dirty="0"/>
            </a:br>
            <a:r>
              <a:rPr lang="en-US" sz="4400" dirty="0"/>
              <a:t>&gt; react-native </a:t>
            </a:r>
            <a:r>
              <a:rPr lang="en-US" sz="4400" dirty="0" err="1"/>
              <a:t>xcode</a:t>
            </a:r>
            <a:br>
              <a:rPr lang="en-US" sz="4400" dirty="0"/>
            </a:br>
            <a:r>
              <a:rPr lang="en-US" sz="4400" dirty="0"/>
              <a:t>&gt; yarn watch</a:t>
            </a:r>
          </a:p>
        </p:txBody>
      </p:sp>
    </p:spTree>
    <p:extLst>
      <p:ext uri="{BB962C8B-B14F-4D97-AF65-F5344CB8AC3E}">
        <p14:creationId xmlns:p14="http://schemas.microsoft.com/office/powerpoint/2010/main" val="3736816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7A750-8C20-D84D-9D52-C3C382B58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Promise-Based Communication</a:t>
            </a:r>
          </a:p>
        </p:txBody>
      </p:sp>
    </p:spTree>
    <p:extLst>
      <p:ext uri="{BB962C8B-B14F-4D97-AF65-F5344CB8AC3E}">
        <p14:creationId xmlns:p14="http://schemas.microsoft.com/office/powerpoint/2010/main" val="26311951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106B85-2971-704C-860A-2C7528C36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645" y="2381191"/>
            <a:ext cx="2455333" cy="2209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06F693-A922-D94A-8177-E01D7E10A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045" y="2533591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184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A59FD-2FB5-5C40-A8EC-25056C6F1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89506" y="1005630"/>
            <a:ext cx="7273047" cy="3897109"/>
          </a:xfrm>
        </p:spPr>
        <p:txBody>
          <a:bodyPr/>
          <a:lstStyle/>
          <a:p>
            <a:pPr algn="l"/>
            <a:r>
              <a:rPr lang="en-US" dirty="0"/>
              <a:t>for</a:t>
            </a:r>
            <a:br>
              <a:rPr lang="en-US" dirty="0"/>
            </a:br>
            <a:br>
              <a:rPr lang="en-US" sz="11500" dirty="0"/>
            </a:br>
            <a:r>
              <a:rPr lang="en-US" dirty="0"/>
              <a:t>developers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E9C382-DD92-EE44-99A0-018AAAAE2D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8085" y="5465912"/>
            <a:ext cx="91440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@</a:t>
            </a:r>
            <a:r>
              <a:rPr lang="en-US" sz="4400" dirty="0" err="1"/>
              <a:t>ray_deck</a:t>
            </a:r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2FEC02-896E-7140-AB1D-513C29A70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319" y="525216"/>
            <a:ext cx="2455333" cy="24553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F81160-C75B-2C4F-A4BF-EF18214C7C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318" y="3013489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59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2AEF90-4A46-A949-B38D-201889F7F126}"/>
              </a:ext>
            </a:extLst>
          </p:cNvPr>
          <p:cNvSpPr/>
          <p:nvPr/>
        </p:nvSpPr>
        <p:spPr>
          <a:xfrm>
            <a:off x="188068" y="158045"/>
            <a:ext cx="12003932" cy="11172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51C34F"/>
                </a:solidFill>
                <a:latin typeface="Menlo" panose="020B0609030804020204" pitchFamily="49" charset="0"/>
              </a:rPr>
              <a:t>//MARK: RN Methods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compileModel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_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source: </a:t>
            </a:r>
            <a:r>
              <a:rPr lang="en-US" sz="2400" dirty="0">
                <a:solidFill>
                  <a:srgbClr val="29A09F"/>
                </a:solidFill>
                <a:latin typeface="Menlo" panose="020B0609030804020204" pitchFamily="49" charset="0"/>
              </a:rPr>
              <a:t>String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success: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@escaping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reject: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@escaping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 -&gt;</a:t>
            </a:r>
            <a:r>
              <a:rPr lang="en-US" sz="2400" dirty="0">
                <a:solidFill>
                  <a:srgbClr val="29A09F"/>
                </a:solidFill>
                <a:latin typeface="Menlo" panose="020B0609030804020204" pitchFamily="49" charset="0"/>
              </a:rPr>
              <a:t>Void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DispatchQueue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(label: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RNCoreML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).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async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url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29A09F"/>
                </a:solidFill>
                <a:latin typeface="Menlo" panose="020B0609030804020204" pitchFamily="49" charset="0"/>
              </a:rPr>
              <a:t>URL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fileURLWithPath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 source)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do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tempURL: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URL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try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MLModel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compileModel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at:url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    success(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tempURL.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path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}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catch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    reject(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nil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nil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error);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}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}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}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classifyImageWithModel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_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source: </a:t>
            </a:r>
            <a:r>
              <a:rPr lang="en-US" sz="2400" dirty="0">
                <a:solidFill>
                  <a:srgbClr val="29A09F"/>
                </a:solidFill>
                <a:latin typeface="Menlo" panose="020B0609030804020204" pitchFamily="49" charset="0"/>
              </a:rPr>
              <a:t>String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modelPath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 </a:t>
            </a:r>
            <a:r>
              <a:rPr lang="en-US" sz="2400" dirty="0">
                <a:solidFill>
                  <a:srgbClr val="29A09F"/>
                </a:solidFill>
                <a:latin typeface="Menlo" panose="020B0609030804020204" pitchFamily="49" charset="0"/>
              </a:rPr>
              <a:t>String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success: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@escaping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reject: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@escaping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 -&gt;</a:t>
            </a:r>
            <a:r>
              <a:rPr lang="en-US" sz="2400" dirty="0">
                <a:solidFill>
                  <a:srgbClr val="29A09F"/>
                </a:solidFill>
                <a:latin typeface="Menlo" panose="020B0609030804020204" pitchFamily="49" charset="0"/>
              </a:rPr>
              <a:t>Void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guard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thisModel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getModel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modelPath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else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 reject(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no_model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"Could not load model with path"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+ 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modelPath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nil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}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do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imageURL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29A09F"/>
                </a:solidFill>
                <a:latin typeface="Menlo" panose="020B0609030804020204" pitchFamily="49" charset="0"/>
              </a:rPr>
              <a:t>URL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fileURLWithPath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 source)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vModel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try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VNCoreMLModel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(for: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thisModel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image =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CIImage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contentsOf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imageURL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handler =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VNImageRequestHandler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ciImage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 image!);</a:t>
            </a: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request =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VNCoreMLRequest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(model: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vModel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 { 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req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e) -&gt; </a:t>
            </a:r>
            <a:r>
              <a:rPr lang="en-US" sz="2400" dirty="0">
                <a:solidFill>
                  <a:srgbClr val="29A09F"/>
                </a:solidFill>
                <a:latin typeface="Menlo" panose="020B0609030804020204" pitchFamily="49" charset="0"/>
              </a:rPr>
              <a:t>Void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in</a:t>
            </a: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if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results =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req.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r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696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46D581-5336-E84B-97A0-44A7D025A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114" y="2363744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756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E4A768A-0C7E-B445-B4C7-AB0719C67141}"/>
              </a:ext>
            </a:extLst>
          </p:cNvPr>
          <p:cNvSpPr/>
          <p:nvPr/>
        </p:nvSpPr>
        <p:spPr>
          <a:xfrm>
            <a:off x="175098" y="1371600"/>
            <a:ext cx="1190665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import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{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NativeModules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 </a:t>
            </a:r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from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"react-native"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RNCoreML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RNCoreMLClass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NativeModules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RNCoreML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compileModel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sourcepath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RNCoreML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compileModel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sourcepath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};</a:t>
            </a:r>
          </a:p>
          <a:p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classifyImage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imagePath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modelPath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RNCoreML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classifyImageWithModel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imagePath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modelPath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};</a:t>
            </a: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155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61527-7337-AA44-8518-56C7ED9E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Element Integration</a:t>
            </a:r>
          </a:p>
        </p:txBody>
      </p:sp>
    </p:spTree>
    <p:extLst>
      <p:ext uri="{BB962C8B-B14F-4D97-AF65-F5344CB8AC3E}">
        <p14:creationId xmlns:p14="http://schemas.microsoft.com/office/powerpoint/2010/main" val="351027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106B85-2971-704C-860A-2C7528C36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645" y="2381191"/>
            <a:ext cx="2455333" cy="2209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06F693-A922-D94A-8177-E01D7E10A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0045" y="2533591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3976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BAE5A2-DE66-8743-8748-CB2546EFD327}"/>
              </a:ext>
            </a:extLst>
          </p:cNvPr>
          <p:cNvSpPr/>
          <p:nvPr/>
        </p:nvSpPr>
        <p:spPr>
          <a:xfrm>
            <a:off x="0" y="135465"/>
            <a:ext cx="11853333" cy="9833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Foundation</a:t>
            </a:r>
            <a:endParaRPr lang="en-US" sz="2400" dirty="0">
              <a:solidFill>
                <a:srgbClr val="51C34F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RNBostonBasicViewManager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RNBostonBasicViewManager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</a:t>
            </a:r>
            <a:r>
              <a:rPr lang="en-US" sz="2400" dirty="0" err="1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 key methods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view() -&gt;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newView.backgroundColor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UIColor.green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requiresMainQueueSetup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 -&gt; </a:t>
            </a:r>
            <a:r>
              <a:rPr lang="en-US" sz="2400" dirty="0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}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3803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46D581-5336-E84B-97A0-44A7D025A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8114" y="2363744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0861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F6D54-1528-9B4F-A76F-894C2A00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4F485-15B4-DC41-92A1-EF41D095F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02F148-6EBB-4F41-8C4A-825BFE65A15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6A3146-E6E4-5546-80AA-EC3CF12A7479}"/>
              </a:ext>
            </a:extLst>
          </p:cNvPr>
          <p:cNvSpPr/>
          <p:nvPr/>
        </p:nvSpPr>
        <p:spPr>
          <a:xfrm>
            <a:off x="508000" y="365125"/>
            <a:ext cx="11684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 </a:t>
            </a: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"react-native"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React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{ </a:t>
            </a:r>
            <a:r>
              <a:rPr lang="en-US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} </a:t>
            </a: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"react"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NativeCompon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”</a:t>
            </a:r>
            <a:r>
              <a:rPr lang="en-US" sz="24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RNBostonBasicView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BasicView</a:t>
            </a:r>
            <a:endParaRPr lang="en-US" sz="2400" b="0" dirty="0">
              <a:solidFill>
                <a:srgbClr val="9CDCFE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BasicView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extends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24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render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  return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sz="2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NativeComponent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...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props</a:t>
            </a: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/&gt;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export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default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>
                <a:solidFill>
                  <a:srgbClr val="9CDCFE"/>
                </a:solidFill>
                <a:latin typeface="Menlo" panose="020B0609030804020204" pitchFamily="49" charset="0"/>
              </a:rPr>
              <a:t>BasicView</a:t>
            </a:r>
            <a:r>
              <a:rPr lang="en-US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3955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D4A5429-07C1-2645-A6EA-5F96A0F2F54C}"/>
              </a:ext>
            </a:extLst>
          </p:cNvPr>
          <p:cNvSpPr/>
          <p:nvPr/>
        </p:nvSpPr>
        <p:spPr>
          <a:xfrm>
            <a:off x="560438" y="135791"/>
            <a:ext cx="11429999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import { </a:t>
            </a:r>
            <a:r>
              <a:rPr lang="en-US" sz="2400" dirty="0" err="1">
                <a:solidFill>
                  <a:srgbClr val="808080"/>
                </a:solidFill>
                <a:latin typeface="Menlo" panose="020B0609030804020204" pitchFamily="49" charset="0"/>
              </a:rPr>
              <a:t>BasicView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} from “</a:t>
            </a:r>
            <a:r>
              <a:rPr lang="en-US" sz="2400" dirty="0" err="1">
                <a:solidFill>
                  <a:srgbClr val="808080"/>
                </a:solidFill>
                <a:latin typeface="Menlo" panose="020B0609030804020204" pitchFamily="49" charset="0"/>
              </a:rPr>
              <a:t>RNBoston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”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…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90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,…}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40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  &lt;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Text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    Starting with a basic native view. That's the green thing. Pretty boring.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  &lt;/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Text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&lt;/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BasicView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50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width: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"50%"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/&gt;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7504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396EE-BF35-2942-BFBC-E89BD352B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Logic</a:t>
            </a:r>
            <a:br>
              <a:rPr lang="en-US" dirty="0"/>
            </a:br>
            <a:r>
              <a:rPr lang="en-US" dirty="0"/>
              <a:t>Extended Functionality</a:t>
            </a:r>
            <a:br>
              <a:rPr lang="en-US" dirty="0"/>
            </a:br>
            <a:r>
              <a:rPr lang="en-US" dirty="0"/>
              <a:t>Low-level Affordance</a:t>
            </a:r>
          </a:p>
        </p:txBody>
      </p:sp>
    </p:spTree>
    <p:extLst>
      <p:ext uri="{BB962C8B-B14F-4D97-AF65-F5344CB8AC3E}">
        <p14:creationId xmlns:p14="http://schemas.microsoft.com/office/powerpoint/2010/main" val="1527012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69BDEB-2B80-9B49-8897-B3183C121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664" y="404034"/>
            <a:ext cx="11501336" cy="5737292"/>
          </a:xfrm>
        </p:spPr>
        <p:txBody>
          <a:bodyPr anchor="t">
            <a:noAutofit/>
          </a:bodyPr>
          <a:lstStyle/>
          <a:p>
            <a:pPr algn="l"/>
            <a:r>
              <a:rPr lang="en-US" sz="5400" dirty="0">
                <a:solidFill>
                  <a:schemeClr val="bg2">
                    <a:lumMod val="50000"/>
                  </a:schemeClr>
                </a:solidFill>
              </a:rPr>
              <a:t>react-native</a:t>
            </a:r>
            <a:r>
              <a:rPr lang="en-US" sz="5400" dirty="0"/>
              <a:t>-swift</a:t>
            </a:r>
            <a:br>
              <a:rPr lang="en-US" sz="5400" dirty="0"/>
            </a:br>
            <a:r>
              <a:rPr lang="en-US" sz="5400" dirty="0">
                <a:solidFill>
                  <a:schemeClr val="bg2">
                    <a:lumMod val="50000"/>
                  </a:schemeClr>
                </a:solidFill>
              </a:rPr>
              <a:t>react-native</a:t>
            </a:r>
            <a:r>
              <a:rPr lang="en-US" sz="5400" dirty="0"/>
              <a:t>-swift-cli</a:t>
            </a:r>
            <a:br>
              <a:rPr lang="en-US" sz="5400" dirty="0"/>
            </a:br>
            <a:r>
              <a:rPr lang="en-US" sz="5400" dirty="0">
                <a:solidFill>
                  <a:schemeClr val="bg2">
                    <a:lumMod val="50000"/>
                  </a:schemeClr>
                </a:solidFill>
              </a:rPr>
              <a:t>react-native</a:t>
            </a:r>
            <a:r>
              <a:rPr lang="en-US" sz="5400" dirty="0"/>
              <a:t>-</a:t>
            </a:r>
            <a:r>
              <a:rPr lang="en-US" sz="5400" dirty="0" err="1"/>
              <a:t>coreml</a:t>
            </a:r>
            <a:br>
              <a:rPr lang="en-US" sz="5400" dirty="0"/>
            </a:br>
            <a:r>
              <a:rPr lang="en-US" sz="5400" dirty="0">
                <a:solidFill>
                  <a:schemeClr val="bg2">
                    <a:lumMod val="50000"/>
                  </a:schemeClr>
                </a:solidFill>
              </a:rPr>
              <a:t>react-native</a:t>
            </a:r>
            <a:r>
              <a:rPr lang="en-US" sz="5400" dirty="0"/>
              <a:t>-pods</a:t>
            </a:r>
            <a:br>
              <a:rPr lang="en-US" sz="5400" dirty="0"/>
            </a:br>
            <a:r>
              <a:rPr lang="en-US" sz="5400" dirty="0">
                <a:solidFill>
                  <a:schemeClr val="bg2">
                    <a:lumMod val="50000"/>
                  </a:schemeClr>
                </a:solidFill>
              </a:rPr>
              <a:t>react-native</a:t>
            </a:r>
            <a:r>
              <a:rPr lang="en-US" sz="5400" dirty="0"/>
              <a:t>-</a:t>
            </a:r>
            <a:r>
              <a:rPr lang="en-US" sz="5400" dirty="0" err="1"/>
              <a:t>ios</a:t>
            </a:r>
            <a:r>
              <a:rPr lang="en-US" sz="5400" dirty="0"/>
              <a:t>-</a:t>
            </a:r>
            <a:r>
              <a:rPr lang="en-US" sz="5400" dirty="0" err="1"/>
              <a:t>setfamily</a:t>
            </a:r>
            <a:br>
              <a:rPr lang="en-US" sz="5400" dirty="0"/>
            </a:br>
            <a:r>
              <a:rPr lang="en-US" sz="5400" dirty="0">
                <a:solidFill>
                  <a:schemeClr val="bg2">
                    <a:lumMod val="50000"/>
                  </a:schemeClr>
                </a:solidFill>
              </a:rPr>
              <a:t>react-native</a:t>
            </a:r>
            <a:r>
              <a:rPr lang="en-US" sz="5400" dirty="0"/>
              <a:t>-</a:t>
            </a:r>
            <a:r>
              <a:rPr lang="en-US" sz="5400" dirty="0" err="1"/>
              <a:t>appicons</a:t>
            </a:r>
            <a:br>
              <a:rPr lang="en-US" sz="5400" dirty="0"/>
            </a:br>
            <a:r>
              <a:rPr lang="en-US" sz="5400" dirty="0">
                <a:solidFill>
                  <a:schemeClr val="bg2">
                    <a:lumMod val="50000"/>
                  </a:schemeClr>
                </a:solidFill>
              </a:rPr>
              <a:t>react-native</a:t>
            </a:r>
            <a:r>
              <a:rPr lang="en-US" sz="5400" dirty="0"/>
              <a:t>-</a:t>
            </a:r>
            <a:r>
              <a:rPr lang="en-US" sz="5400" dirty="0" err="1"/>
              <a:t>launchimages</a:t>
            </a:r>
            <a:br>
              <a:rPr lang="en-US" sz="5400" dirty="0"/>
            </a:br>
            <a:r>
              <a:rPr lang="en-US" sz="5400" dirty="0">
                <a:solidFill>
                  <a:schemeClr val="bg2">
                    <a:lumMod val="50000"/>
                  </a:schemeClr>
                </a:solidFill>
              </a:rPr>
              <a:t>react-native</a:t>
            </a:r>
            <a:r>
              <a:rPr lang="en-US" sz="5400" dirty="0"/>
              <a:t>-</a:t>
            </a:r>
            <a:r>
              <a:rPr lang="en-US" sz="5400" dirty="0" err="1"/>
              <a:t>setdevteam</a:t>
            </a:r>
            <a:br>
              <a:rPr lang="en-US" sz="5400" dirty="0"/>
            </a:br>
            <a:r>
              <a:rPr lang="en-US" sz="5400" dirty="0">
                <a:solidFill>
                  <a:schemeClr val="bg2">
                    <a:lumMod val="50000"/>
                  </a:schemeClr>
                </a:solidFill>
              </a:rPr>
              <a:t>react-native</a:t>
            </a:r>
            <a:r>
              <a:rPr lang="en-US" sz="5400" dirty="0"/>
              <a:t>-</a:t>
            </a:r>
            <a:r>
              <a:rPr lang="en-US" sz="5400" dirty="0" err="1"/>
              <a:t>xcode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9369783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7DFD0C-052B-A946-ACCD-97A447549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757" y="365125"/>
            <a:ext cx="11433243" cy="5737292"/>
          </a:xfrm>
        </p:spPr>
        <p:txBody>
          <a:bodyPr/>
          <a:lstStyle/>
          <a:p>
            <a:pPr algn="l"/>
            <a:r>
              <a:rPr lang="en-US" dirty="0"/>
              <a:t>react-native-</a:t>
            </a:r>
            <a:r>
              <a:rPr lang="en-US" dirty="0" err="1"/>
              <a:t>coreml</a:t>
            </a:r>
            <a:br>
              <a:rPr lang="en-US" dirty="0"/>
            </a:br>
            <a:r>
              <a:rPr lang="en-US" dirty="0"/>
              <a:t>react-native-tesseract-</a:t>
            </a:r>
            <a:r>
              <a:rPr lang="en-US" dirty="0" err="1"/>
              <a:t>ocr</a:t>
            </a:r>
            <a:br>
              <a:rPr lang="en-US" dirty="0"/>
            </a:br>
            <a:r>
              <a:rPr lang="en-US" dirty="0"/>
              <a:t>react-native-vision</a:t>
            </a:r>
          </a:p>
        </p:txBody>
      </p:sp>
    </p:spTree>
    <p:extLst>
      <p:ext uri="{BB962C8B-B14F-4D97-AF65-F5344CB8AC3E}">
        <p14:creationId xmlns:p14="http://schemas.microsoft.com/office/powerpoint/2010/main" val="37195917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C04A-30B8-204C-9F38-7F7F48157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plist</a:t>
            </a:r>
            <a:br>
              <a:rPr lang="en-US" dirty="0"/>
            </a:br>
            <a:r>
              <a:rPr lang="en-US" dirty="0" err="1"/>
              <a:t>pbxproj</a:t>
            </a:r>
            <a:br>
              <a:rPr lang="en-US" dirty="0"/>
            </a:br>
            <a:r>
              <a:rPr lang="en-US" dirty="0" err="1"/>
              <a:t>FastLane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5385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7B353-4D4D-E847-93B8-FA0432A04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847" y="365125"/>
            <a:ext cx="11472153" cy="5737292"/>
          </a:xfrm>
        </p:spPr>
        <p:txBody>
          <a:bodyPr/>
          <a:lstStyle/>
          <a:p>
            <a:pPr algn="l"/>
            <a:r>
              <a:rPr lang="en-US" dirty="0"/>
              <a:t>react-native-</a:t>
            </a:r>
            <a:r>
              <a:rPr lang="en-US" dirty="0" err="1"/>
              <a:t>setdevteam</a:t>
            </a:r>
            <a:br>
              <a:rPr lang="en-US" dirty="0"/>
            </a:br>
            <a:r>
              <a:rPr lang="en-US" dirty="0"/>
              <a:t>react-native-</a:t>
            </a:r>
            <a:r>
              <a:rPr lang="en-US" dirty="0" err="1"/>
              <a:t>ios</a:t>
            </a:r>
            <a:r>
              <a:rPr lang="en-US" dirty="0"/>
              <a:t>-fix-version</a:t>
            </a:r>
            <a:br>
              <a:rPr lang="en-US" dirty="0"/>
            </a:br>
            <a:r>
              <a:rPr lang="en-US" dirty="0"/>
              <a:t>react-native-pod</a:t>
            </a:r>
          </a:p>
        </p:txBody>
      </p:sp>
    </p:spTree>
    <p:extLst>
      <p:ext uri="{BB962C8B-B14F-4D97-AF65-F5344CB8AC3E}">
        <p14:creationId xmlns:p14="http://schemas.microsoft.com/office/powerpoint/2010/main" val="9759746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F8B45-8C73-C34A-B99D-2577DB1A1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6502" y="365125"/>
            <a:ext cx="10995498" cy="573729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Let</a:t>
            </a:r>
            <a:r>
              <a:rPr lang="en-US" dirty="0"/>
              <a:t> Designers Tweak</a:t>
            </a:r>
            <a:br>
              <a:rPr lang="en-US" dirty="0"/>
            </a:b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Let </a:t>
            </a:r>
            <a:r>
              <a:rPr lang="en-US" dirty="0"/>
              <a:t>Coders Code</a:t>
            </a:r>
          </a:p>
        </p:txBody>
      </p:sp>
    </p:spTree>
    <p:extLst>
      <p:ext uri="{BB962C8B-B14F-4D97-AF65-F5344CB8AC3E}">
        <p14:creationId xmlns:p14="http://schemas.microsoft.com/office/powerpoint/2010/main" val="18571065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59CFE4-CE36-6D47-9087-05A906A1E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 Less Swift</a:t>
            </a:r>
          </a:p>
        </p:txBody>
      </p:sp>
    </p:spTree>
    <p:extLst>
      <p:ext uri="{BB962C8B-B14F-4D97-AF65-F5344CB8AC3E}">
        <p14:creationId xmlns:p14="http://schemas.microsoft.com/office/powerpoint/2010/main" val="36019033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959CFE4-CE36-6D47-9087-05A906A1E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Swift that Matters</a:t>
            </a:r>
          </a:p>
        </p:txBody>
      </p:sp>
    </p:spTree>
    <p:extLst>
      <p:ext uri="{BB962C8B-B14F-4D97-AF65-F5344CB8AC3E}">
        <p14:creationId xmlns:p14="http://schemas.microsoft.com/office/powerpoint/2010/main" val="259641193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A42CC-8F77-234C-A269-A9936F724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sz="3600" dirty="0"/>
            </a:br>
            <a:r>
              <a:rPr lang="en-US" sz="3600" dirty="0"/>
              <a:t>https://</a:t>
            </a:r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rhdeck</a:t>
            </a:r>
            <a:r>
              <a:rPr lang="en-US" sz="3600" dirty="0"/>
              <a:t>/</a:t>
            </a:r>
            <a:r>
              <a:rPr lang="en-US" sz="3600" dirty="0" err="1"/>
              <a:t>rn</a:t>
            </a:r>
            <a:r>
              <a:rPr lang="en-US" sz="3600" dirty="0"/>
              <a:t>-for-swift-</a:t>
            </a:r>
            <a:r>
              <a:rPr lang="en-US" sz="3600" dirty="0" err="1"/>
              <a:t>devs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A01358-F057-A246-8FB7-231FF90EC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8937" y="4915248"/>
            <a:ext cx="1401502" cy="126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874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F7E9D-ACAB-A940-8137-ECC4B5EC5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facebook</a:t>
            </a:r>
            <a:br>
              <a:rPr lang="en-US" dirty="0"/>
            </a:br>
            <a:r>
              <a:rPr lang="en-US" dirty="0"/>
              <a:t>2015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6CD85D-ADA7-8B4F-BFAF-707B4EBAC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337" y="4367001"/>
            <a:ext cx="1858702" cy="185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287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FCF89-6229-0E44-B23A-A1FD49055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As Orchestrator</a:t>
            </a:r>
          </a:p>
        </p:txBody>
      </p:sp>
    </p:spTree>
    <p:extLst>
      <p:ext uri="{BB962C8B-B14F-4D97-AF65-F5344CB8AC3E}">
        <p14:creationId xmlns:p14="http://schemas.microsoft.com/office/powerpoint/2010/main" val="4235901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5DFB94A-2A09-074E-B528-315BA71E3758}"/>
              </a:ext>
            </a:extLst>
          </p:cNvPr>
          <p:cNvSpPr/>
          <p:nvPr/>
        </p:nvSpPr>
        <p:spPr>
          <a:xfrm>
            <a:off x="4792929" y="2600562"/>
            <a:ext cx="2057400" cy="1471612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bg1"/>
                </a:solidFill>
              </a:rPr>
              <a:t>RCTBridge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3C23F6F-216D-6E4B-B1D5-371010CBD936}"/>
              </a:ext>
            </a:extLst>
          </p:cNvPr>
          <p:cNvGrpSpPr/>
          <p:nvPr/>
        </p:nvGrpSpPr>
        <p:grpSpPr>
          <a:xfrm>
            <a:off x="2257558" y="2600561"/>
            <a:ext cx="1885950" cy="1471612"/>
            <a:chOff x="1281113" y="2748729"/>
            <a:chExt cx="1885950" cy="1471612"/>
          </a:xfrm>
          <a:solidFill>
            <a:srgbClr val="FFFFFF"/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9572617-DEF0-E64C-9CB9-F93C4A749C3B}"/>
                </a:ext>
              </a:extLst>
            </p:cNvPr>
            <p:cNvSpPr/>
            <p:nvPr/>
          </p:nvSpPr>
          <p:spPr>
            <a:xfrm>
              <a:off x="1281113" y="2748729"/>
              <a:ext cx="1885950" cy="147161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dirty="0" err="1">
                  <a:solidFill>
                    <a:schemeClr val="bg1"/>
                  </a:solidFill>
                </a:rPr>
                <a:t>JavascriptCore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6DF1E45-BB3D-EC4C-834D-53FD7DB03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6979" y="2771244"/>
              <a:ext cx="1174218" cy="1174218"/>
            </a:xfrm>
            <a:prstGeom prst="rect">
              <a:avLst/>
            </a:prstGeom>
            <a:grpFill/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30453A5A-F337-E540-9A86-E2AB963C3D2A}"/>
              </a:ext>
            </a:extLst>
          </p:cNvPr>
          <p:cNvSpPr/>
          <p:nvPr/>
        </p:nvSpPr>
        <p:spPr>
          <a:xfrm>
            <a:off x="4792929" y="5084943"/>
            <a:ext cx="2057400" cy="10318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98B985-ABEA-314A-8A4E-A97CAEA15FC7}"/>
              </a:ext>
            </a:extLst>
          </p:cNvPr>
          <p:cNvSpPr/>
          <p:nvPr/>
        </p:nvSpPr>
        <p:spPr>
          <a:xfrm>
            <a:off x="7824788" y="1576629"/>
            <a:ext cx="2057400" cy="10318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48E6B3-4D83-4944-AC3D-C59BEB8E9C90}"/>
              </a:ext>
            </a:extLst>
          </p:cNvPr>
          <p:cNvSpPr/>
          <p:nvPr/>
        </p:nvSpPr>
        <p:spPr>
          <a:xfrm>
            <a:off x="4816342" y="792140"/>
            <a:ext cx="2057400" cy="1031875"/>
          </a:xfrm>
          <a:prstGeom prst="rect">
            <a:avLst/>
          </a:prstGeom>
          <a:solidFill>
            <a:srgbClr val="FFFFFF"/>
          </a:solid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RCTRootView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C981C50-BC6B-8645-A103-DA54C3279133}"/>
              </a:ext>
            </a:extLst>
          </p:cNvPr>
          <p:cNvCxnSpPr>
            <a:cxnSpLocks/>
            <a:stCxn id="5" idx="3"/>
            <a:endCxn id="3" idx="1"/>
          </p:cNvCxnSpPr>
          <p:nvPr/>
        </p:nvCxnSpPr>
        <p:spPr>
          <a:xfrm>
            <a:off x="4143508" y="3336367"/>
            <a:ext cx="649421" cy="1"/>
          </a:xfrm>
          <a:prstGeom prst="straightConnector1">
            <a:avLst/>
          </a:prstGeom>
          <a:ln w="76200">
            <a:solidFill>
              <a:srgbClr val="FFFF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ED46B6-2A7A-9F45-920A-132F29E15334}"/>
              </a:ext>
            </a:extLst>
          </p:cNvPr>
          <p:cNvCxnSpPr>
            <a:cxnSpLocks/>
            <a:stCxn id="3" idx="0"/>
            <a:endCxn id="9" idx="2"/>
          </p:cNvCxnSpPr>
          <p:nvPr/>
        </p:nvCxnSpPr>
        <p:spPr>
          <a:xfrm flipV="1">
            <a:off x="5821629" y="1824015"/>
            <a:ext cx="23413" cy="776547"/>
          </a:xfrm>
          <a:prstGeom prst="straightConnector1">
            <a:avLst/>
          </a:prstGeom>
          <a:ln w="76200">
            <a:solidFill>
              <a:srgbClr val="FFFFFF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BD62EED-FBD2-4F4C-A1AB-CB24EBDB491D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5821629" y="4072174"/>
            <a:ext cx="0" cy="1012769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354993F-090F-F443-906C-BC9F71E7A8BA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 flipV="1">
            <a:off x="6850329" y="2092567"/>
            <a:ext cx="974459" cy="124380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E6131F9-0CDE-9041-8ED7-AD0F43FF2BCF}"/>
              </a:ext>
            </a:extLst>
          </p:cNvPr>
          <p:cNvSpPr/>
          <p:nvPr/>
        </p:nvSpPr>
        <p:spPr>
          <a:xfrm>
            <a:off x="7824788" y="4378501"/>
            <a:ext cx="2057400" cy="10318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Fetch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DD8982C-61C2-B04B-B960-BB21D4077019}"/>
              </a:ext>
            </a:extLst>
          </p:cNvPr>
          <p:cNvCxnSpPr>
            <a:cxnSpLocks/>
            <a:stCxn id="3" idx="3"/>
            <a:endCxn id="14" idx="1"/>
          </p:cNvCxnSpPr>
          <p:nvPr/>
        </p:nvCxnSpPr>
        <p:spPr>
          <a:xfrm>
            <a:off x="6850329" y="3336368"/>
            <a:ext cx="974459" cy="155807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212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DA69F-0540-584D-9113-59F623E7E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375" y="365125"/>
            <a:ext cx="11919626" cy="5737292"/>
          </a:xfrm>
        </p:spPr>
        <p:txBody>
          <a:bodyPr anchor="t">
            <a:normAutofit/>
          </a:bodyPr>
          <a:lstStyle/>
          <a:p>
            <a:pPr algn="l">
              <a:lnSpc>
                <a:spcPct val="140000"/>
              </a:lnSpc>
              <a:spcBef>
                <a:spcPts val="2400"/>
              </a:spcBef>
            </a:pPr>
            <a:r>
              <a:rPr lang="en-US" sz="4400" dirty="0"/>
              <a:t>&gt; yarn global add react-native-cli</a:t>
            </a:r>
            <a:br>
              <a:rPr lang="en-US" sz="4400" dirty="0"/>
            </a:br>
            <a:r>
              <a:rPr lang="en-US" sz="4400" dirty="0"/>
              <a:t>&gt; react-native </a:t>
            </a:r>
            <a:r>
              <a:rPr lang="en-US" sz="4400" dirty="0" err="1"/>
              <a:t>init</a:t>
            </a:r>
            <a:r>
              <a:rPr lang="en-US" sz="4400" dirty="0"/>
              <a:t> &lt;</a:t>
            </a:r>
            <a:r>
              <a:rPr lang="en-US" sz="4400" dirty="0" err="1"/>
              <a:t>myprojectname</a:t>
            </a:r>
            <a:r>
              <a:rPr lang="en-US" sz="4400" dirty="0"/>
              <a:t>&gt;</a:t>
            </a:r>
            <a:br>
              <a:rPr lang="en-US" sz="4400" dirty="0"/>
            </a:br>
            <a:r>
              <a:rPr lang="en-US" sz="4400" dirty="0"/>
              <a:t>&gt; cd &lt;</a:t>
            </a:r>
            <a:r>
              <a:rPr lang="en-US" sz="4400" dirty="0" err="1"/>
              <a:t>myprojectname</a:t>
            </a:r>
            <a:r>
              <a:rPr lang="en-US" sz="4400" dirty="0"/>
              <a:t>&gt;</a:t>
            </a:r>
            <a:br>
              <a:rPr lang="en-US" sz="4400" dirty="0"/>
            </a:br>
            <a:r>
              <a:rPr lang="en-US" sz="4400" dirty="0"/>
              <a:t>&gt; code .</a:t>
            </a:r>
            <a:br>
              <a:rPr lang="en-US" sz="4400" dirty="0"/>
            </a:br>
            <a:r>
              <a:rPr lang="en-US" sz="4400" dirty="0"/>
              <a:t>&gt; react-native run-</a:t>
            </a:r>
            <a:r>
              <a:rPr lang="en-US" sz="4400" dirty="0" err="1"/>
              <a:t>ios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53282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E72D6-DEF5-CE4D-BF85-1B6401F17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40000"/>
              </a:lnSpc>
            </a:pPr>
            <a:r>
              <a:rPr lang="en-US" dirty="0"/>
              <a:t>Rapid Reloading</a:t>
            </a:r>
            <a:br>
              <a:rPr lang="en-US" dirty="0"/>
            </a:br>
            <a:r>
              <a:rPr lang="en-US" dirty="0"/>
              <a:t>Code as Asset</a:t>
            </a:r>
            <a:br>
              <a:rPr lang="en-US" dirty="0"/>
            </a:br>
            <a:r>
              <a:rPr lang="en-US" dirty="0"/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3527705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09E07-50BF-EA4C-98CE-889E076CA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react-native link</a:t>
            </a:r>
            <a:br>
              <a:rPr lang="en-US" dirty="0"/>
            </a:br>
            <a:r>
              <a:rPr lang="en-US" dirty="0"/>
              <a:t>2016</a:t>
            </a:r>
          </a:p>
        </p:txBody>
      </p:sp>
    </p:spTree>
    <p:extLst>
      <p:ext uri="{BB962C8B-B14F-4D97-AF65-F5344CB8AC3E}">
        <p14:creationId xmlns:p14="http://schemas.microsoft.com/office/powerpoint/2010/main" val="2086500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00000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379</Words>
  <Application>Microsoft Macintosh PowerPoint</Application>
  <PresentationFormat>Widescreen</PresentationFormat>
  <Paragraphs>135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Century Gothic</vt:lpstr>
      <vt:lpstr>Menlo</vt:lpstr>
      <vt:lpstr>Office Theme</vt:lpstr>
      <vt:lpstr>SwiftFest  RAY-20-OFF</vt:lpstr>
      <vt:lpstr>for  developers</vt:lpstr>
      <vt:lpstr>react-native-swift react-native-swift-cli react-native-coreml react-native-pods react-native-ios-setfamily react-native-appicons react-native-launchimages react-native-setdevteam react-native-xcode</vt:lpstr>
      <vt:lpstr>facebook 2015</vt:lpstr>
      <vt:lpstr>JavaScript As Orchestrator</vt:lpstr>
      <vt:lpstr>PowerPoint Presentation</vt:lpstr>
      <vt:lpstr>&gt; yarn global add react-native-cli &gt; react-native init &lt;myprojectname&gt; &gt; cd &lt;myprojectname&gt; &gt; code . &gt; react-native run-ios</vt:lpstr>
      <vt:lpstr>Rapid Reloading Code as Asset React</vt:lpstr>
      <vt:lpstr>react-native link 2016</vt:lpstr>
      <vt:lpstr>PowerPoint Presentation</vt:lpstr>
      <vt:lpstr>PowerPoint Presentation</vt:lpstr>
      <vt:lpstr>PowerPoint Presentation</vt:lpstr>
      <vt:lpstr>Xcode 9 2017</vt:lpstr>
      <vt:lpstr>react-native-swift </vt:lpstr>
      <vt:lpstr>react-native-swift react-native-swift-bridge</vt:lpstr>
      <vt:lpstr>react-native-swift react-native-swift-bridge react-native-swift-cli</vt:lpstr>
      <vt:lpstr>&gt; yarn global add react-native-swift-cli &gt; react-native-swift  init &lt;mymodule&gt; &gt; rns makeapp &lt;appname&gt; &lt;mymodule&gt; &gt; cd &lt;mymodule&gt; &gt; code . &gt; react-native xcode &gt; yarn watch</vt:lpstr>
      <vt:lpstr>Promise-Based Communication</vt:lpstr>
      <vt:lpstr>PowerPoint Presentation</vt:lpstr>
      <vt:lpstr>PowerPoint Presentation</vt:lpstr>
      <vt:lpstr>PowerPoint Presentation</vt:lpstr>
      <vt:lpstr>PowerPoint Presentation</vt:lpstr>
      <vt:lpstr>UI Element Integration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Business Logic Extended Functionality Low-level Affordance</vt:lpstr>
      <vt:lpstr>react-native-coreml react-native-tesseract-ocr react-native-vision</vt:lpstr>
      <vt:lpstr>plist pbxproj FastLane</vt:lpstr>
      <vt:lpstr>react-native-setdevteam react-native-ios-fix-version react-native-pod</vt:lpstr>
      <vt:lpstr>Let Designers Tweak Let Coders Code</vt:lpstr>
      <vt:lpstr>Write Less Swift</vt:lpstr>
      <vt:lpstr>Swift that Matters</vt:lpstr>
      <vt:lpstr>Thank You  https://github.com/rhdeck/rn-for-swift-devs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  developers</dc:title>
  <dc:creator>ray deck</dc:creator>
  <cp:lastModifiedBy>ray deck</cp:lastModifiedBy>
  <cp:revision>14</cp:revision>
  <dcterms:created xsi:type="dcterms:W3CDTF">2018-05-20T14:56:25Z</dcterms:created>
  <dcterms:modified xsi:type="dcterms:W3CDTF">2018-05-22T21:45:03Z</dcterms:modified>
</cp:coreProperties>
</file>

<file path=docProps/thumbnail.jpeg>
</file>